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2" r:id="rId9"/>
    <p:sldId id="263" r:id="rId10"/>
    <p:sldId id="267" r:id="rId11"/>
    <p:sldId id="268" r:id="rId12"/>
    <p:sldId id="269" r:id="rId13"/>
    <p:sldId id="279" r:id="rId14"/>
    <p:sldId id="280" r:id="rId15"/>
    <p:sldId id="266" r:id="rId16"/>
    <p:sldId id="271" r:id="rId17"/>
    <p:sldId id="270" r:id="rId18"/>
    <p:sldId id="278" r:id="rId19"/>
    <p:sldId id="272" r:id="rId20"/>
    <p:sldId id="273" r:id="rId21"/>
    <p:sldId id="274" r:id="rId22"/>
    <p:sldId id="277" r:id="rId23"/>
    <p:sldId id="27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FB2BE-BCAF-41D7-842A-326685107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464AAE-8BB9-4695-BA48-C682564AB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084345-C48C-46B9-A966-D2968183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3D63-96EA-4409-8EA3-C4C31ECDF944}" type="datetimeFigureOut">
              <a:rPr lang="cs-CZ" smtClean="0"/>
              <a:t>15.12.2019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F72D12-61D0-40F4-B323-8A474A29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E05A0B-4148-48EB-BF9C-4BF6F4B5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BB25-0530-4F10-9A4D-737F80DB3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32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B9F41-C6C0-4996-8B25-8EE4770D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A3922A-6ADE-4452-90EC-AA3F98D07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CA9EED-9ABC-45D7-B2C6-1732E268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3D63-96EA-4409-8EA3-C4C31ECDF944}" type="datetimeFigureOut">
              <a:rPr lang="cs-CZ" smtClean="0"/>
              <a:t>15.12.2019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8F5EA0-82F6-409A-A0F5-F2C4AC54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0020B-FD32-4BC8-AE03-3896BA3C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BB25-0530-4F10-9A4D-737F80DB3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84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B33B5FB-9AD1-48F4-A666-4154D0A27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6FA002-6F43-4FC1-B0D1-2E5FCB221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F69A46-0417-4B2A-AFCA-7C4B3088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3D63-96EA-4409-8EA3-C4C31ECDF944}" type="datetimeFigureOut">
              <a:rPr lang="cs-CZ" smtClean="0"/>
              <a:t>15.12.2019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BF5496-657B-42B3-B4AB-AF3D0810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D9B39C-1916-4DE4-B950-7DBA3CF6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BB25-0530-4F10-9A4D-737F80DB3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82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60669-3916-4E70-BD6B-E0B603F9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1D4BCD-A2B8-4A14-A27B-24046459E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20F51B-69E1-4EAC-B4B0-8F168D7D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3D63-96EA-4409-8EA3-C4C31ECDF944}" type="datetimeFigureOut">
              <a:rPr lang="cs-CZ" smtClean="0"/>
              <a:t>15.12.2019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B9B3FD-026B-49A8-B54D-706B72EC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C3592F-F6A7-4D2A-A2F5-6381D35A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BB25-0530-4F10-9A4D-737F80DB3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99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1AA6-11AF-4886-9E91-FE58450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E8FFE8-D97F-412E-9BB7-71500EBAC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97D996-7148-41DB-911E-896C8BFED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3D63-96EA-4409-8EA3-C4C31ECDF944}" type="datetimeFigureOut">
              <a:rPr lang="cs-CZ" smtClean="0"/>
              <a:t>15.12.2019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D00227-0DD3-4510-AE1F-F98E2228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552857-9451-4F13-BE70-A8AD6C56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BB25-0530-4F10-9A4D-737F80DB3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52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3C692-5680-43FF-B681-AD125947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527A52-DD4A-46BA-A5AC-009DEB8A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32ABE7-E049-413F-9F1E-6B82E9319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F99A0C-B3C3-404E-9BA7-CDF60ECE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3D63-96EA-4409-8EA3-C4C31ECDF944}" type="datetimeFigureOut">
              <a:rPr lang="cs-CZ" smtClean="0"/>
              <a:t>15.12.2019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5D8B8B-E2E7-47C6-B143-F653C1FC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DE4FCE-9FA3-47AE-AD86-64AEC3A1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BB25-0530-4F10-9A4D-737F80DB3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38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61F47-4527-45A3-AFB8-4F4F1576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325AC0-433B-4B29-8E59-B19DDBDE3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3B8B3A-CB1A-4887-9D9D-FF524E006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1E477C8-DCB1-449B-A03B-D0C6403D3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21821A4-32CC-4E90-80CB-86D5BFA61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426674F-B19C-44CF-BF32-44A75E28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3D63-96EA-4409-8EA3-C4C31ECDF944}" type="datetimeFigureOut">
              <a:rPr lang="cs-CZ" smtClean="0"/>
              <a:t>15.12.2019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80C14D3-880E-4A61-9C86-FF2E1E63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2E380DE-EFDC-4A1A-88D6-27621B7B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BB25-0530-4F10-9A4D-737F80DB3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72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D9CD9-53D8-43A0-BC37-129119C6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DB8022-E564-4078-8357-03C01D35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3D63-96EA-4409-8EA3-C4C31ECDF944}" type="datetimeFigureOut">
              <a:rPr lang="cs-CZ" smtClean="0"/>
              <a:t>15.12.2019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B869A-81C7-4F19-AEF1-95E4C25B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BD5318-16EF-4D18-BAB5-563F4041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BB25-0530-4F10-9A4D-737F80DB3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341B00C-60BF-4D9F-93FB-8B8663D8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3D63-96EA-4409-8EA3-C4C31ECDF944}" type="datetimeFigureOut">
              <a:rPr lang="cs-CZ" smtClean="0"/>
              <a:t>15.12.2019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1641AD-50D3-4F7C-B66F-82039533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24A633-64F2-4EEB-B616-8DE0C288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BB25-0530-4F10-9A4D-737F80DB3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57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CC36B-D753-4B55-8CFB-44F67A57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E98C89-F00A-4A66-9165-F9D0C6E32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71C276-4920-429C-AF21-165DDD9F2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0F8335-6364-4EB1-86AE-47B49848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3D63-96EA-4409-8EA3-C4C31ECDF944}" type="datetimeFigureOut">
              <a:rPr lang="cs-CZ" smtClean="0"/>
              <a:t>15.12.2019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F42EFC-6446-4583-85CC-0C011B08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1B37A1-F931-437E-B04F-8C1E3637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BB25-0530-4F10-9A4D-737F80DB3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46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836CC5-BC21-4F91-9019-755BAFF6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2CE324C-70A8-4834-B147-7428E933A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1EB777-F801-4AFC-BF47-E11FE6789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B69777-CB06-4DEA-B167-2972A48C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3D63-96EA-4409-8EA3-C4C31ECDF944}" type="datetimeFigureOut">
              <a:rPr lang="cs-CZ" smtClean="0"/>
              <a:t>15.12.2019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89885A-4DB4-48ED-B7D0-3C05926A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3C4176-0794-4C89-AF4F-7AEF7B92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BB25-0530-4F10-9A4D-737F80DB3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96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813D6DC-BB5A-4B4F-8CF6-DBCE5BD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95CA8E-6C4B-43E9-9B3C-2832BA3FA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EDD14C-03FB-4C1B-A080-F54996D5A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3D63-96EA-4409-8EA3-C4C31ECDF944}" type="datetimeFigureOut">
              <a:rPr lang="cs-CZ" smtClean="0"/>
              <a:t>15.12.2019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517323-8EFE-44D6-9D20-499719B6B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2FC40D-3488-45D4-9887-E8150E24C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7BB25-0530-4F10-9A4D-737F80DB3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1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7C8F81B-247C-4BBE-B1EB-87BB33C8A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5226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78C89B-469E-490B-A731-A4E18DD43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446" y="640081"/>
            <a:ext cx="6274590" cy="3849244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6600">
                <a:solidFill>
                  <a:schemeClr val="bg1"/>
                </a:solidFill>
              </a:rPr>
              <a:t>Ptáci</a:t>
            </a:r>
          </a:p>
        </p:txBody>
      </p:sp>
      <p:pic>
        <p:nvPicPr>
          <p:cNvPr id="5" name="Obrázek 4" descr="Obsah obrázku tráva, fotka, různé, exteriér&#10;&#10;Popis byl vytvořen automaticky">
            <a:extLst>
              <a:ext uri="{FF2B5EF4-FFF2-40B4-BE49-F238E27FC236}">
                <a16:creationId xmlns:a16="http://schemas.microsoft.com/office/drawing/2014/main" id="{65987752-BF11-494D-A843-16DD34CC9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4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6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Peří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86351A8D-EB67-44D7-AA37-B1B812247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544" y="496082"/>
            <a:ext cx="3978185" cy="58807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ADAFA45-8B5B-4ACE-AC7D-FA9D7D8C7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295" y="3991427"/>
            <a:ext cx="2100823" cy="238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A87EA4E9-DFD6-45D4-965D-8A79984E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847344" y="300505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Proč se jako ‚pero‘ označuje psací pomůcka???</a:t>
            </a:r>
            <a:endParaRPr lang="en-US" sz="3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48045A7-F36C-4678-9129-320B2C270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02" y="3557131"/>
            <a:ext cx="42957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4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A87EA4E9-DFD6-45D4-965D-8A79984E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847344" y="300505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Proč se jako ‚pero‘ označuje psací pomůcka???</a:t>
            </a:r>
            <a:endParaRPr lang="en-US" sz="3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48045A7-F36C-4678-9129-320B2C270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02" y="3557131"/>
            <a:ext cx="4295775" cy="2324100"/>
          </a:xfrm>
          <a:prstGeom prst="rect">
            <a:avLst/>
          </a:prstGeom>
        </p:spPr>
      </p:pic>
      <p:pic>
        <p:nvPicPr>
          <p:cNvPr id="5" name="Obrázek 4" descr="Obsah obrázku interiér, stůl, vsedě, papír&#10;&#10;Popis byl vytvořen automaticky">
            <a:extLst>
              <a:ext uri="{FF2B5EF4-FFF2-40B4-BE49-F238E27FC236}">
                <a16:creationId xmlns:a16="http://schemas.microsoft.com/office/drawing/2014/main" id="{31C5DD9C-7CED-4D36-8AF9-4641E48CF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62" y="2656055"/>
            <a:ext cx="2599944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17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A87EA4E9-DFD6-45D4-965D-8A79984E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847344" y="300505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Jaké další znaky jsou charakteristické pro ptáky?</a:t>
            </a:r>
            <a:endParaRPr lang="en-US" sz="3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0E2BF82-19D4-4223-85F0-5855BF9BD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591" y="3274721"/>
            <a:ext cx="1673038" cy="25493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B0CA5D1-40A5-4F74-9891-35130F1B9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882" y="3271412"/>
            <a:ext cx="3305175" cy="25527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0566041-2B76-452A-820F-787A6349D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865" y="2969195"/>
            <a:ext cx="2693524" cy="31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14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A87EA4E9-DFD6-45D4-965D-8A79984E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847344" y="300505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Jaké další znaky jsou charakteristické pro ptáky?</a:t>
            </a:r>
            <a:endParaRPr lang="en-US" sz="3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D632E66-E4AD-40D2-BB53-DB29E5644AAF}"/>
              </a:ext>
            </a:extLst>
          </p:cNvPr>
          <p:cNvSpPr txBox="1"/>
          <p:nvPr/>
        </p:nvSpPr>
        <p:spPr>
          <a:xfrm>
            <a:off x="9169052" y="6079104"/>
            <a:ext cx="319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teplokrevnost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096AC09-874E-4F09-A2FA-DD37E85689A6}"/>
              </a:ext>
            </a:extLst>
          </p:cNvPr>
          <p:cNvSpPr txBox="1"/>
          <p:nvPr/>
        </p:nvSpPr>
        <p:spPr>
          <a:xfrm>
            <a:off x="5538591" y="6079105"/>
            <a:ext cx="319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4dílné srdce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549BAF-41F4-4DC2-B1F6-9788D6F3D59A}"/>
              </a:ext>
            </a:extLst>
          </p:cNvPr>
          <p:cNvSpPr txBox="1"/>
          <p:nvPr/>
        </p:nvSpPr>
        <p:spPr>
          <a:xfrm>
            <a:off x="1229638" y="6116684"/>
            <a:ext cx="319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plíce + vzdušné vaky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0E2BF82-19D4-4223-85F0-5855BF9BD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591" y="3274721"/>
            <a:ext cx="1673038" cy="25493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B0CA5D1-40A5-4F74-9891-35130F1B9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882" y="3271412"/>
            <a:ext cx="3305175" cy="25527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0566041-2B76-452A-820F-787A6349D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865" y="2969195"/>
            <a:ext cx="2693524" cy="31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18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A87EA4E9-DFD6-45D4-965D-8A79984E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847344" y="300505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Jaké další znaky jsou charakteristické pro ptáky?</a:t>
            </a:r>
            <a:endParaRPr lang="en-US" sz="3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98D8515-5338-4707-BBB0-0D0075C04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174" y="3064114"/>
            <a:ext cx="4333875" cy="3209925"/>
          </a:xfrm>
          <a:prstGeom prst="rect">
            <a:avLst/>
          </a:prstGeom>
        </p:spPr>
      </p:pic>
      <p:pic>
        <p:nvPicPr>
          <p:cNvPr id="6" name="Obrázek 5" descr="Obsah obrázku exteriér, pes, vsedě, bílá&#10;&#10;Popis byl vytvořen automaticky">
            <a:extLst>
              <a:ext uri="{FF2B5EF4-FFF2-40B4-BE49-F238E27FC236}">
                <a16:creationId xmlns:a16="http://schemas.microsoft.com/office/drawing/2014/main" id="{69E8D51A-28CD-48E0-B257-433433157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62" y="2767758"/>
            <a:ext cx="3527664" cy="332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2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A87EA4E9-DFD6-45D4-965D-8A79984E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847344" y="300505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Jaké další znaky jsou charakteristické pro ptáky?</a:t>
            </a:r>
            <a:endParaRPr lang="en-US" sz="3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98D8515-5338-4707-BBB0-0D0075C04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174" y="3064114"/>
            <a:ext cx="4333875" cy="3209925"/>
          </a:xfrm>
          <a:prstGeom prst="rect">
            <a:avLst/>
          </a:prstGeom>
        </p:spPr>
      </p:pic>
      <p:pic>
        <p:nvPicPr>
          <p:cNvPr id="6" name="Obrázek 5" descr="Obsah obrázku exteriér, pes, vsedě, bílá&#10;&#10;Popis byl vytvořen automaticky">
            <a:extLst>
              <a:ext uri="{FF2B5EF4-FFF2-40B4-BE49-F238E27FC236}">
                <a16:creationId xmlns:a16="http://schemas.microsoft.com/office/drawing/2014/main" id="{69E8D51A-28CD-48E0-B257-433433157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62" y="2767758"/>
            <a:ext cx="3527664" cy="332188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D632E66-E4AD-40D2-BB53-DB29E5644AAF}"/>
              </a:ext>
            </a:extLst>
          </p:cNvPr>
          <p:cNvSpPr txBox="1"/>
          <p:nvPr/>
        </p:nvSpPr>
        <p:spPr>
          <a:xfrm>
            <a:off x="2217107" y="6089642"/>
            <a:ext cx="319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zobák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096AC09-874E-4F09-A2FA-DD37E85689A6}"/>
              </a:ext>
            </a:extLst>
          </p:cNvPr>
          <p:cNvSpPr txBox="1"/>
          <p:nvPr/>
        </p:nvSpPr>
        <p:spPr>
          <a:xfrm>
            <a:off x="8619994" y="6089641"/>
            <a:ext cx="319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kloaka</a:t>
            </a:r>
          </a:p>
        </p:txBody>
      </p:sp>
    </p:spTree>
    <p:extLst>
      <p:ext uri="{BB962C8B-B14F-4D97-AF65-F5344CB8AC3E}">
        <p14:creationId xmlns:p14="http://schemas.microsoft.com/office/powerpoint/2010/main" val="3008967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4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Tvar ptačích nohou a zobáků</a:t>
            </a:r>
          </a:p>
        </p:txBody>
      </p:sp>
      <p:pic>
        <p:nvPicPr>
          <p:cNvPr id="7" name="Obrázek 6" descr="Obsah obrázku text, fotka, kreslení, muž&#10;&#10;Popis byl vytvořen automaticky">
            <a:extLst>
              <a:ext uri="{FF2B5EF4-FFF2-40B4-BE49-F238E27FC236}">
                <a16:creationId xmlns:a16="http://schemas.microsoft.com/office/drawing/2014/main" id="{522015A7-4488-4798-A17F-9388AA03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30" y="492573"/>
            <a:ext cx="3910729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26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CF9E587-E1FD-4FF2-A4F1-05D79C74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949" y="280218"/>
            <a:ext cx="2276475" cy="11525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67EB223-BA12-4410-83AF-C795EF9F8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451" y="2334430"/>
            <a:ext cx="1771650" cy="1714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B0CA1AE-CF45-4F82-BBB5-64B178BE9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579" y="2635120"/>
            <a:ext cx="1819275" cy="15430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B166EE6-A81A-4831-966E-E02AFA4D9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146" y="2706557"/>
            <a:ext cx="2352675" cy="14001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DBEA282-EC81-4207-A04F-997C42574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7396" y="415667"/>
            <a:ext cx="2295525" cy="12287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6FE3EB1-5B05-4B67-B2FF-663F4CB83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7296" y="5154637"/>
            <a:ext cx="2628900" cy="1333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DE566A1-DA1F-4CBB-88BA-7E440AF840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0483" y="4889758"/>
            <a:ext cx="2495550" cy="15525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0A8AFAB-D296-4CBE-9E2C-85C1A2C505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5892" y="581670"/>
            <a:ext cx="1933575" cy="11049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E25E939-730E-4D59-A873-21C380E986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8954" y="301862"/>
            <a:ext cx="1895475" cy="12382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1593EC2-724E-45FD-B42E-8B476859ED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74" y="467565"/>
            <a:ext cx="2305050" cy="14763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E6801CD-D2EB-41F3-B906-34920FFAE8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8445" y="5031579"/>
            <a:ext cx="2390775" cy="15335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120EA4A-CD18-423E-804E-397EF3B97F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4854" y="4799932"/>
            <a:ext cx="2524125" cy="16287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27DEEA4-61C0-4E0B-90EE-F7E330C5E3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995" y="2518452"/>
            <a:ext cx="2247900" cy="16478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2F4B970-5729-466A-8ED4-E23D607550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5451" y="477580"/>
            <a:ext cx="2247900" cy="11049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E3F539C-63CF-46CD-8DDF-96EB4E9D1C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05669" y="2518452"/>
            <a:ext cx="2476500" cy="176212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8108AF0-B3A1-4F6A-9DDE-BDBB97B59B4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508" y="5060854"/>
            <a:ext cx="24288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6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Vajíčka</a:t>
            </a:r>
            <a: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ptáků</a:t>
            </a:r>
            <a:endParaRPr lang="en-US" sz="5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 descr="Obsah obrázku různé, stůl, vsedě, jídlo&#10;&#10;Popis byl vytvořen automaticky">
            <a:extLst>
              <a:ext uri="{FF2B5EF4-FFF2-40B4-BE49-F238E27FC236}">
                <a16:creationId xmlns:a16="http://schemas.microsoft.com/office/drawing/2014/main" id="{3D084B28-0360-4790-87DB-609801981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63" y="371443"/>
            <a:ext cx="4634941" cy="3997637"/>
          </a:xfrm>
          <a:prstGeom prst="rect">
            <a:avLst/>
          </a:prstGeom>
        </p:spPr>
      </p:pic>
      <p:pic>
        <p:nvPicPr>
          <p:cNvPr id="4" name="Obrázek 3" descr="Obsah obrázku zařízení&#10;&#10;Popis byl vytvořen automaticky">
            <a:extLst>
              <a:ext uri="{FF2B5EF4-FFF2-40B4-BE49-F238E27FC236}">
                <a16:creationId xmlns:a16="http://schemas.microsoft.com/office/drawing/2014/main" id="{A42E2773-0AE6-479D-B9C4-71635A4D2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8" y="159928"/>
            <a:ext cx="5330182" cy="3997637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29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C399F81-6112-49E1-AB70-8EB35A0D5190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Kolik druhů ptáků žije na světě? Kolik jich bylo pozorováno v přírodě České republiky?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 descr="Obsah obrázku příroda, vsedě, stůl, hora&#10;&#10;Popis byl vytvořen automaticky">
            <a:extLst>
              <a:ext uri="{FF2B5EF4-FFF2-40B4-BE49-F238E27FC236}">
                <a16:creationId xmlns:a16="http://schemas.microsoft.com/office/drawing/2014/main" id="{58C2ECF2-A217-4958-BF6D-181F2A37C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70" y="2495606"/>
            <a:ext cx="2908041" cy="290804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A0C8D37B-6311-42C2-9B41-08AABFF8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9" y="2495606"/>
            <a:ext cx="4110305" cy="290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18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6" y="4577975"/>
            <a:ext cx="11482938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607325" y="4741948"/>
            <a:ext cx="10825663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Kde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ptáci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vyskytují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9" name="Picture 2" descr="Obsah obrázku exteriér, les, rostlina, strom&#10;&#10;Popis byl vytvořen automaticky">
            <a:extLst>
              <a:ext uri="{FF2B5EF4-FFF2-40B4-BE49-F238E27FC236}">
                <a16:creationId xmlns:a16="http://schemas.microsoft.com/office/drawing/2014/main" id="{59DCF1ED-88E4-4922-A291-0C9CF8651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34" r="3" b="1967"/>
          <a:stretch/>
        </p:blipFill>
        <p:spPr bwMode="auto">
          <a:xfrm>
            <a:off x="307840" y="321733"/>
            <a:ext cx="3793472" cy="2010551"/>
          </a:xfrm>
          <a:prstGeom prst="rect">
            <a:avLst/>
          </a:prstGeom>
          <a:noFill/>
        </p:spPr>
      </p:pic>
      <p:pic>
        <p:nvPicPr>
          <p:cNvPr id="12" name="Picture 4" descr="Obsah obrázku sníh, exteriér, příroda, hora&#10;&#10;Popis byl vytvořen automaticky">
            <a:extLst>
              <a:ext uri="{FF2B5EF4-FFF2-40B4-BE49-F238E27FC236}">
                <a16:creationId xmlns:a16="http://schemas.microsoft.com/office/drawing/2014/main" id="{FF292AAA-316D-4D5B-A6D2-8993168C3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9478" r="1" b="1"/>
          <a:stretch/>
        </p:blipFill>
        <p:spPr bwMode="auto">
          <a:xfrm>
            <a:off x="4194959" y="321735"/>
            <a:ext cx="3797570" cy="2010551"/>
          </a:xfrm>
          <a:prstGeom prst="rect">
            <a:avLst/>
          </a:prstGeom>
          <a:noFill/>
        </p:spPr>
      </p:pic>
      <p:pic>
        <p:nvPicPr>
          <p:cNvPr id="14" name="Picture 3" descr="Obsah obrázku příroda, duna, západ slunce, voda&#10;&#10;Popis byl vytvořen automaticky">
            <a:extLst>
              <a:ext uri="{FF2B5EF4-FFF2-40B4-BE49-F238E27FC236}">
                <a16:creationId xmlns:a16="http://schemas.microsoft.com/office/drawing/2014/main" id="{ABC4D729-0832-4EC4-8481-E907D9B6B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2420"/>
          <a:stretch/>
        </p:blipFill>
        <p:spPr bwMode="auto">
          <a:xfrm>
            <a:off x="8086176" y="321734"/>
            <a:ext cx="3797984" cy="2010550"/>
          </a:xfrm>
          <a:prstGeom prst="rect">
            <a:avLst/>
          </a:prstGeom>
          <a:noFill/>
        </p:spPr>
      </p:pic>
      <p:pic>
        <p:nvPicPr>
          <p:cNvPr id="10" name="Picture 2" descr="Obsah obrázku voda, vlna, exteriér, surfování&#10;&#10;Popis byl vytvořen automaticky">
            <a:extLst>
              <a:ext uri="{FF2B5EF4-FFF2-40B4-BE49-F238E27FC236}">
                <a16:creationId xmlns:a16="http://schemas.microsoft.com/office/drawing/2014/main" id="{98B01859-1CF3-4A15-B231-5890633DA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7482" r="1" b="2243"/>
          <a:stretch/>
        </p:blipFill>
        <p:spPr bwMode="auto">
          <a:xfrm>
            <a:off x="307840" y="2423723"/>
            <a:ext cx="3794760" cy="2010551"/>
          </a:xfrm>
          <a:prstGeom prst="rect">
            <a:avLst/>
          </a:prstGeom>
          <a:noFill/>
        </p:spPr>
      </p:pic>
      <p:pic>
        <p:nvPicPr>
          <p:cNvPr id="11" name="Picture 4" descr="Obsah obrázku tráva, exteriér, strom, stojící&#10;&#10;Popis byl vytvořen automaticky">
            <a:extLst>
              <a:ext uri="{FF2B5EF4-FFF2-40B4-BE49-F238E27FC236}">
                <a16:creationId xmlns:a16="http://schemas.microsoft.com/office/drawing/2014/main" id="{6BB4BBC4-56EB-4232-B9BE-0E8DC26CA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t="13979" r="1" b="15264"/>
          <a:stretch/>
        </p:blipFill>
        <p:spPr bwMode="auto">
          <a:xfrm>
            <a:off x="4190180" y="2422095"/>
            <a:ext cx="3794760" cy="2013804"/>
          </a:xfrm>
          <a:prstGeom prst="rect">
            <a:avLst/>
          </a:prstGeom>
          <a:noFill/>
        </p:spPr>
      </p:pic>
      <p:pic>
        <p:nvPicPr>
          <p:cNvPr id="13" name="Picture 3" descr="Obsah obrázku tráva, jezero, příroda, rybník&#10;&#10;Popis byl vytvořen automaticky">
            <a:extLst>
              <a:ext uri="{FF2B5EF4-FFF2-40B4-BE49-F238E27FC236}">
                <a16:creationId xmlns:a16="http://schemas.microsoft.com/office/drawing/2014/main" id="{CDF4F29B-6E42-4A53-9E5F-1575552A8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r="1" b="5810"/>
          <a:stretch/>
        </p:blipFill>
        <p:spPr bwMode="auto">
          <a:xfrm>
            <a:off x="8093394" y="2422097"/>
            <a:ext cx="3794760" cy="2010551"/>
          </a:xfrm>
          <a:prstGeom prst="rect">
            <a:avLst/>
          </a:prstGeom>
          <a:noFill/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963" y="5694097"/>
            <a:ext cx="9144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70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Migrace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Obsah obrázku tráva, exteriér, pták, zvíře&#10;&#10;Popis byl vytvořen automaticky">
            <a:extLst>
              <a:ext uri="{FF2B5EF4-FFF2-40B4-BE49-F238E27FC236}">
                <a16:creationId xmlns:a16="http://schemas.microsoft.com/office/drawing/2014/main" id="{20E698E0-56CF-4A7D-845C-06F067366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543345"/>
            <a:ext cx="5455917" cy="376458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malé, pták, zvíře, posazený&#10;&#10;Popis byl vytvořen automaticky">
            <a:extLst>
              <a:ext uri="{FF2B5EF4-FFF2-40B4-BE49-F238E27FC236}">
                <a16:creationId xmlns:a16="http://schemas.microsoft.com/office/drawing/2014/main" id="{01135B13-1C46-4C7A-A0E9-19A27B902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04724"/>
            <a:ext cx="5455917" cy="36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44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Migrace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C482FE13-865A-41F7-9AEF-60DC17D05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13" y="2643808"/>
            <a:ext cx="3721135" cy="3721135"/>
          </a:xfrm>
          <a:prstGeom prst="rect">
            <a:avLst/>
          </a:prstGeom>
        </p:spPr>
      </p:pic>
      <p:pic>
        <p:nvPicPr>
          <p:cNvPr id="6" name="Obrázek 5" descr="Obsah obrázku slon, voda, exteriér, pták&#10;&#10;Popis byl vytvořen automaticky">
            <a:extLst>
              <a:ext uri="{FF2B5EF4-FFF2-40B4-BE49-F238E27FC236}">
                <a16:creationId xmlns:a16="http://schemas.microsoft.com/office/drawing/2014/main" id="{E8B0EB00-3429-4E8D-B15A-1944E57DB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2" y="2566688"/>
            <a:ext cx="550791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24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24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C399F81-6112-49E1-AB70-8EB35A0D5190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Kolik druhů ptáků žije na světě? Kolik jich bylo pozorováno v přírodě České republiky?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 descr="Obsah obrázku příroda, vsedě, stůl, hora&#10;&#10;Popis byl vytvořen automaticky">
            <a:extLst>
              <a:ext uri="{FF2B5EF4-FFF2-40B4-BE49-F238E27FC236}">
                <a16:creationId xmlns:a16="http://schemas.microsoft.com/office/drawing/2014/main" id="{58C2ECF2-A217-4958-BF6D-181F2A37C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70" y="2495606"/>
            <a:ext cx="2908041" cy="290804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A0C8D37B-6311-42C2-9B41-08AABFF8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9" y="2495606"/>
            <a:ext cx="4110305" cy="29080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43EEC7-BABC-40EE-8803-EC47E60775EB}"/>
              </a:ext>
            </a:extLst>
          </p:cNvPr>
          <p:cNvSpPr txBox="1"/>
          <p:nvPr/>
        </p:nvSpPr>
        <p:spPr>
          <a:xfrm>
            <a:off x="1898780" y="5543790"/>
            <a:ext cx="233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cca 10 000 druhů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18CFC63-1CB1-4FBF-81DB-2858A9803715}"/>
              </a:ext>
            </a:extLst>
          </p:cNvPr>
          <p:cNvSpPr txBox="1"/>
          <p:nvPr/>
        </p:nvSpPr>
        <p:spPr>
          <a:xfrm>
            <a:off x="7882221" y="5543790"/>
            <a:ext cx="2330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397 druhů</a:t>
            </a:r>
          </a:p>
          <a:p>
            <a:pPr algn="ctr"/>
            <a:r>
              <a:rPr lang="cs-CZ" sz="2400" dirty="0"/>
              <a:t>(cca 4 %)</a:t>
            </a:r>
          </a:p>
        </p:txBody>
      </p:sp>
    </p:spTree>
    <p:extLst>
      <p:ext uri="{BB962C8B-B14F-4D97-AF65-F5344CB8AC3E}">
        <p14:creationId xmlns:p14="http://schemas.microsoft.com/office/powerpoint/2010/main" val="86257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526073" y="46657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Kdy se ptáci na Zemi objevili? Z čeho se vyvinuli?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kámen, pták&#10;&#10;Popis byl vytvořen automaticky">
            <a:extLst>
              <a:ext uri="{FF2B5EF4-FFF2-40B4-BE49-F238E27FC236}">
                <a16:creationId xmlns:a16="http://schemas.microsoft.com/office/drawing/2014/main" id="{21761BE6-F8CB-4428-A637-985982ECC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06" y="2539308"/>
            <a:ext cx="2698755" cy="3646693"/>
          </a:xfrm>
          <a:prstGeom prst="rect">
            <a:avLst/>
          </a:prstGeom>
        </p:spPr>
      </p:pic>
      <p:pic>
        <p:nvPicPr>
          <p:cNvPr id="7" name="Obrázek 6" descr="Obsah obrázku zvíře, stojící, chůze, kočka&#10;&#10;Popis byl vytvořen automaticky">
            <a:extLst>
              <a:ext uri="{FF2B5EF4-FFF2-40B4-BE49-F238E27FC236}">
                <a16:creationId xmlns:a16="http://schemas.microsoft.com/office/drawing/2014/main" id="{A4BE6951-3B43-4B0C-9616-8D16ACD25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89" y="2539308"/>
            <a:ext cx="4347611" cy="341968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18427AE-30E0-40AF-9E64-2412BABFA2D4}"/>
              </a:ext>
            </a:extLst>
          </p:cNvPr>
          <p:cNvSpPr txBox="1"/>
          <p:nvPr/>
        </p:nvSpPr>
        <p:spPr>
          <a:xfrm>
            <a:off x="378068" y="2539308"/>
            <a:ext cx="38346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 druhohorách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vyvinuli se z dinosaurů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 současnosti jsou řazeni mezi dinosaury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ptáci jsou jediní dinosauři, kteří přežili velké vymírání na konci křídy</a:t>
            </a:r>
          </a:p>
        </p:txBody>
      </p:sp>
    </p:spTree>
    <p:extLst>
      <p:ext uri="{BB962C8B-B14F-4D97-AF65-F5344CB8AC3E}">
        <p14:creationId xmlns:p14="http://schemas.microsoft.com/office/powerpoint/2010/main" val="317166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Archaeopteryx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pták, exteriér, vsedě, zelená&#10;&#10;Popis byl vytvořen automaticky">
            <a:extLst>
              <a:ext uri="{FF2B5EF4-FFF2-40B4-BE49-F238E27FC236}">
                <a16:creationId xmlns:a16="http://schemas.microsoft.com/office/drawing/2014/main" id="{AA41F834-7FDE-46C7-BD2D-CE7EA8C8B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56" y="2426818"/>
            <a:ext cx="2808339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kámen, pták&#10;&#10;Popis byl vytvořen automaticky">
            <a:extLst>
              <a:ext uri="{FF2B5EF4-FFF2-40B4-BE49-F238E27FC236}">
                <a16:creationId xmlns:a16="http://schemas.microsoft.com/office/drawing/2014/main" id="{21761BE6-F8CB-4428-A637-985982ECC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06" y="2426818"/>
            <a:ext cx="295825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9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 se pohybují ptáci?</a:t>
            </a:r>
          </a:p>
        </p:txBody>
      </p:sp>
    </p:spTree>
    <p:extLst>
      <p:ext uri="{BB962C8B-B14F-4D97-AF65-F5344CB8AC3E}">
        <p14:creationId xmlns:p14="http://schemas.microsoft.com/office/powerpoint/2010/main" val="117941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zvíře, pták, orel&#10;&#10;Popis byl vytvořen automaticky">
            <a:extLst>
              <a:ext uri="{FF2B5EF4-FFF2-40B4-BE49-F238E27FC236}">
                <a16:creationId xmlns:a16="http://schemas.microsoft.com/office/drawing/2014/main" id="{E0417AA9-3290-4137-84FC-90029CA4E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6591B8C-DAE7-44AE-B79A-664170DC9450}"/>
              </a:ext>
            </a:extLst>
          </p:cNvPr>
          <p:cNvSpPr txBox="1"/>
          <p:nvPr/>
        </p:nvSpPr>
        <p:spPr>
          <a:xfrm>
            <a:off x="10241625" y="5778183"/>
            <a:ext cx="1382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létají</a:t>
            </a:r>
          </a:p>
        </p:txBody>
      </p:sp>
    </p:spTree>
    <p:extLst>
      <p:ext uri="{BB962C8B-B14F-4D97-AF65-F5344CB8AC3E}">
        <p14:creationId xmlns:p14="http://schemas.microsoft.com/office/powerpoint/2010/main" val="285021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A87EA4E9-DFD6-45D4-965D-8A79984E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847344" y="300505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Jak jsou ptáci přizpůsobeni letu?</a:t>
            </a:r>
            <a:endParaRPr lang="en-US" sz="3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Obsah obrázku kreslení, mapa&#10;&#10;Popis byl vytvořen automaticky">
            <a:extLst>
              <a:ext uri="{FF2B5EF4-FFF2-40B4-BE49-F238E27FC236}">
                <a16:creationId xmlns:a16="http://schemas.microsoft.com/office/drawing/2014/main" id="{62C01ED7-76BC-4064-A17F-66BE466E6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59" y="2811438"/>
            <a:ext cx="2786380" cy="3461342"/>
          </a:xfrm>
          <a:prstGeom prst="rect">
            <a:avLst/>
          </a:prstGeom>
        </p:spPr>
      </p:pic>
      <p:pic>
        <p:nvPicPr>
          <p:cNvPr id="4" name="Obrázek 3" descr="Obsah obrázku holub, pták, zvíře, stojící&#10;&#10;Popis byl vytvořen automaticky">
            <a:extLst>
              <a:ext uri="{FF2B5EF4-FFF2-40B4-BE49-F238E27FC236}">
                <a16:creationId xmlns:a16="http://schemas.microsoft.com/office/drawing/2014/main" id="{88C8AB40-767E-4661-8CD2-01AEC59AA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9" y="3005032"/>
            <a:ext cx="5465161" cy="30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9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A87EA4E9-DFD6-45D4-965D-8A79984E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B4699E-9538-46E1-B735-6F65295DAB48}"/>
              </a:ext>
            </a:extLst>
          </p:cNvPr>
          <p:cNvSpPr txBox="1"/>
          <p:nvPr/>
        </p:nvSpPr>
        <p:spPr>
          <a:xfrm>
            <a:off x="847344" y="300505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Stavba těla ptáků</a:t>
            </a:r>
            <a:endParaRPr lang="en-US" sz="3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85FCB04-5BBC-4E68-B297-E3108B75041F}"/>
              </a:ext>
            </a:extLst>
          </p:cNvPr>
          <p:cNvSpPr txBox="1"/>
          <p:nvPr/>
        </p:nvSpPr>
        <p:spPr>
          <a:xfrm>
            <a:off x="450938" y="3005032"/>
            <a:ext cx="113360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přední končetiny jsou přeměněny v </a:t>
            </a:r>
            <a:r>
              <a:rPr lang="cs-CZ" sz="2400" b="1" dirty="0"/>
              <a:t>křídla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pokryv těla tvoří </a:t>
            </a:r>
            <a:r>
              <a:rPr lang="cs-CZ" sz="2400" b="1" dirty="0"/>
              <a:t>peří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kosti ptáků jsou lehké – mnoho kostí je </a:t>
            </a:r>
            <a:r>
              <a:rPr lang="cs-CZ" sz="2400" b="1" dirty="0"/>
              <a:t>dutých</a:t>
            </a:r>
            <a:r>
              <a:rPr lang="cs-CZ" sz="2400" dirty="0"/>
              <a:t> (vyplněných vzduchem = </a:t>
            </a:r>
            <a:r>
              <a:rPr lang="cs-CZ" sz="2400" dirty="0" err="1"/>
              <a:t>pneumatizace</a:t>
            </a:r>
            <a:r>
              <a:rPr lang="cs-CZ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hrudní kost je mohutná – slouží k upínání </a:t>
            </a:r>
            <a:r>
              <a:rPr lang="cs-CZ" sz="2400" b="1" dirty="0"/>
              <a:t>prsních svalů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21354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206</Words>
  <Application>Microsoft Office PowerPoint</Application>
  <PresentationFormat>Širokoúhlá obrazovka</PresentationFormat>
  <Paragraphs>45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Ptáci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</dc:title>
  <dc:creator>Daniel Benák</dc:creator>
  <cp:lastModifiedBy>Daniel Benák</cp:lastModifiedBy>
  <cp:revision>6</cp:revision>
  <dcterms:created xsi:type="dcterms:W3CDTF">2019-12-15T22:04:27Z</dcterms:created>
  <dcterms:modified xsi:type="dcterms:W3CDTF">2019-12-15T23:00:13Z</dcterms:modified>
</cp:coreProperties>
</file>