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2" r:id="rId8"/>
    <p:sldId id="281" r:id="rId9"/>
    <p:sldId id="280" r:id="rId10"/>
    <p:sldId id="278" r:id="rId11"/>
    <p:sldId id="287" r:id="rId12"/>
    <p:sldId id="282" r:id="rId13"/>
    <p:sldId id="264" r:id="rId14"/>
    <p:sldId id="265" r:id="rId15"/>
    <p:sldId id="279" r:id="rId16"/>
    <p:sldId id="266" r:id="rId17"/>
    <p:sldId id="283" r:id="rId18"/>
    <p:sldId id="285" r:id="rId19"/>
    <p:sldId id="267" r:id="rId20"/>
    <p:sldId id="268" r:id="rId21"/>
    <p:sldId id="284" r:id="rId22"/>
    <p:sldId id="271" r:id="rId23"/>
    <p:sldId id="273" r:id="rId24"/>
    <p:sldId id="272" r:id="rId25"/>
    <p:sldId id="274" r:id="rId26"/>
    <p:sldId id="286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9A3B65A-BE70-47B8-9262-F5957DA75D12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5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668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4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4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386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8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0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EEE1-7043-43FF-9C8E-7BAC092762C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1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463-598A-4AA4-931E-09F84AA2672C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3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19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6B2F-D018-430F-8EFE-6D91F42F5744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4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509-6603-4CF8-AACE-0D700B94265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1DA-0D17-4562-8782-A35C8EEEECB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0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1621-93A5-4904-919B-4F9272D042F4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034E-2F1D-450A-BDC2-19D79705D6D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5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C1A6-EABA-41E5-87C0-EA8CAAAD333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0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BA4B-0B01-4169-B08C-87381100B41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87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B0752-0A52-45C9-BA67-F74D052FD2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78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 Řecko-perské války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Boje Řeků za svobodu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Perská armáda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/>
              <a:t>Pěšáci</a:t>
            </a:r>
            <a:r>
              <a:rPr lang="cs-CZ" altLang="cs-CZ" sz="2400" dirty="0"/>
              <a:t>, bojovali s lukem, šípy a dlouhým </a:t>
            </a:r>
            <a:r>
              <a:rPr lang="cs-CZ" altLang="cs-CZ" sz="2400" dirty="0" smtClean="0"/>
              <a:t>kopím.</a:t>
            </a:r>
          </a:p>
          <a:p>
            <a:r>
              <a:rPr lang="cs-CZ" altLang="cs-CZ" dirty="0" smtClean="0"/>
              <a:t>Nebyli dobře organizování a vycvičení, spoléhali se zejména na počet.</a:t>
            </a:r>
            <a:endParaRPr lang="cs-CZ" altLang="cs-CZ" sz="2400" dirty="0"/>
          </a:p>
        </p:txBody>
      </p:sp>
      <p:pic>
        <p:nvPicPr>
          <p:cNvPr id="1085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8" y="2487613"/>
            <a:ext cx="2410159" cy="3446462"/>
          </a:xfrm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728075" y="658971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64569" cy="29406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755576" y="458112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latin typeface="+mn-lt"/>
              </a:rPr>
              <a:t>Zvláštními příslušníky vojska byli „</a:t>
            </a:r>
            <a:r>
              <a:rPr lang="cs-CZ" altLang="cs-CZ" sz="1800" b="1" i="1" dirty="0" smtClean="0">
                <a:latin typeface="+mn-lt"/>
              </a:rPr>
              <a:t>NESMRTELNÍ</a:t>
            </a:r>
            <a:r>
              <a:rPr lang="cs-CZ" altLang="cs-CZ" sz="1800" dirty="0" smtClean="0">
                <a:latin typeface="+mn-lt"/>
              </a:rPr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latin typeface="+mn-lt"/>
              </a:rPr>
              <a:t>Elitní jednotka vojska perských králů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latin typeface="+mn-lt"/>
              </a:rPr>
              <a:t>Disciplinovaní, dobře vycvičení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latin typeface="+mn-lt"/>
              </a:rPr>
              <a:t>Jednotku tvořilo 10 000 urozených bojovníků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rgbClr val="FF0000"/>
                </a:solidFill>
                <a:latin typeface="+mn-lt"/>
              </a:rPr>
              <a:t>PROČ SE JIM ŘÍKALO NESMRTELNÍ?</a:t>
            </a:r>
            <a:endParaRPr lang="cs-CZ" altLang="cs-CZ" sz="1800" b="1" dirty="0" smtClean="0">
              <a:solidFill>
                <a:srgbClr val="FF0000"/>
              </a:solidFill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3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Průběh Řecko – perských válek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Bitva u Marathónu</a:t>
            </a:r>
          </a:p>
          <a:p>
            <a:r>
              <a:rPr lang="cs-CZ" altLang="cs-CZ"/>
              <a:t>Bitva u Thermopyl</a:t>
            </a:r>
          </a:p>
          <a:p>
            <a:r>
              <a:rPr lang="cs-CZ" altLang="cs-CZ"/>
              <a:t>Bitva u Salamíny</a:t>
            </a:r>
          </a:p>
          <a:p>
            <a:r>
              <a:rPr lang="cs-CZ" altLang="cs-CZ"/>
              <a:t>Bitva u Platají, Bitva u mysu Mykalé</a:t>
            </a:r>
          </a:p>
          <a:p>
            <a:endParaRPr lang="cs-CZ" altLang="cs-CZ"/>
          </a:p>
          <a:p>
            <a:r>
              <a:rPr lang="cs-CZ" altLang="cs-CZ">
                <a:sym typeface="Wingdings" panose="05000000000000000000" pitchFamily="2" charset="2"/>
              </a:rPr>
              <a:t> Slyšeli jste již někdy o některé z těchto bitev? V jaké souvislosti? Co o ní víte?</a:t>
            </a:r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Bitva u Marathónu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490 př. n. l.</a:t>
            </a:r>
          </a:p>
          <a:p>
            <a:r>
              <a:rPr lang="cs-CZ" altLang="cs-CZ" dirty="0"/>
              <a:t>40 tisíc Peršanů proti 10 tisícům Athéňanů</a:t>
            </a:r>
          </a:p>
          <a:p>
            <a:r>
              <a:rPr lang="cs-CZ" altLang="cs-CZ" dirty="0"/>
              <a:t>Peršany vedl král </a:t>
            </a:r>
            <a:r>
              <a:rPr lang="cs-CZ" altLang="cs-CZ" dirty="0" err="1"/>
              <a:t>Dareios</a:t>
            </a:r>
            <a:endParaRPr lang="cs-CZ" altLang="cs-CZ" dirty="0"/>
          </a:p>
          <a:p>
            <a:r>
              <a:rPr lang="cs-CZ" altLang="cs-CZ" dirty="0"/>
              <a:t>Řekové nečekaně zaútočili jako první, obklíčili Peršany a díky výborné taktice vojevůdce </a:t>
            </a:r>
            <a:r>
              <a:rPr lang="cs-CZ" altLang="cs-CZ" dirty="0" err="1"/>
              <a:t>Miltiada</a:t>
            </a:r>
            <a:r>
              <a:rPr lang="cs-CZ" altLang="cs-CZ" dirty="0"/>
              <a:t> zvítězili!!</a:t>
            </a:r>
          </a:p>
          <a:p>
            <a:r>
              <a:rPr lang="cs-CZ" altLang="cs-CZ" dirty="0"/>
              <a:t>Ztráty: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Athény</a:t>
            </a:r>
            <a:r>
              <a:rPr lang="cs-CZ" altLang="cs-CZ" dirty="0"/>
              <a:t>: 192 </a:t>
            </a:r>
            <a:r>
              <a:rPr lang="cs-CZ" altLang="cs-CZ" dirty="0" smtClean="0"/>
              <a:t>mužů</a:t>
            </a:r>
          </a:p>
          <a:p>
            <a:pPr lvl="1"/>
            <a:r>
              <a:rPr lang="cs-CZ" altLang="cs-CZ" dirty="0" smtClean="0"/>
              <a:t>Peršané: 6400 </a:t>
            </a:r>
            <a:r>
              <a:rPr lang="cs-CZ" altLang="cs-CZ" dirty="0"/>
              <a:t>mužů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7313" y="64008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7)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Útok řecké falangy</a:t>
            </a:r>
          </a:p>
        </p:txBody>
      </p:sp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506378"/>
            <a:ext cx="6984776" cy="3524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583613" y="60404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Marathónský běh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Výsledek střetnutí běžel z Marathónu do Athén oznámit athénský posel FEIDIPIDÉS</a:t>
            </a:r>
          </a:p>
          <a:p>
            <a:r>
              <a:rPr lang="cs-CZ" altLang="cs-CZ"/>
              <a:t>Poté, co doběhl a oznámil „Zvítězili jsme“, tak padl vyčerpáním a zemřel</a:t>
            </a:r>
          </a:p>
          <a:p>
            <a:r>
              <a:rPr lang="cs-CZ" altLang="cs-CZ"/>
              <a:t>Uběhl cca 42,195 km</a:t>
            </a:r>
          </a:p>
          <a:p>
            <a:r>
              <a:rPr lang="cs-CZ" altLang="cs-CZ"/>
              <a:t>Na jeho počest se na olympiádě začal běhat „maratónský běh“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96811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988840"/>
            <a:ext cx="7560840" cy="410445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3600" dirty="0" smtClean="0"/>
              <a:t>Vyhledejte během 10 minut informace o bitvě u Thermopyl se zaměřením na následující tvrzení:</a:t>
            </a:r>
          </a:p>
          <a:p>
            <a:pPr lvl="1"/>
            <a:r>
              <a:rPr lang="cs-CZ" altLang="cs-CZ" sz="3200" dirty="0" smtClean="0">
                <a:solidFill>
                  <a:srgbClr val="FF0000"/>
                </a:solidFill>
              </a:rPr>
              <a:t>1) Opravdu bylo v bitvě jen 300 Sparťanů proti Perskému vojsku?</a:t>
            </a:r>
          </a:p>
          <a:p>
            <a:pPr lvl="1"/>
            <a:r>
              <a:rPr lang="cs-CZ" altLang="cs-CZ" sz="3200" dirty="0" smtClean="0">
                <a:solidFill>
                  <a:srgbClr val="00B050"/>
                </a:solidFill>
              </a:rPr>
              <a:t>2) Kdo byl velitelem Spartského oddílu?</a:t>
            </a:r>
          </a:p>
          <a:p>
            <a:pPr lvl="1"/>
            <a:r>
              <a:rPr lang="cs-CZ" altLang="cs-CZ" sz="3200" dirty="0" smtClean="0">
                <a:solidFill>
                  <a:schemeClr val="accent3"/>
                </a:solidFill>
              </a:rPr>
              <a:t>3) Proč si vybrali Řekové Thermopyly, jako místo k obraně?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9792" y="69440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dirty="0" smtClean="0">
                <a:latin typeface="+mj-lt"/>
              </a:rPr>
              <a:t>Bitva u Thermopyl</a:t>
            </a:r>
            <a:endParaRPr lang="cs-CZ" sz="3600" dirty="0">
              <a:latin typeface="+mj-lt"/>
            </a:endParaRPr>
          </a:p>
        </p:txBody>
      </p:sp>
      <p:pic>
        <p:nvPicPr>
          <p:cNvPr id="1026" name="Picture 2" descr="Sparta vs gun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37"/>
            <a:ext cx="4042420" cy="493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Bitva u Thermopyl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480 př. n. l.</a:t>
            </a:r>
          </a:p>
          <a:p>
            <a:r>
              <a:rPr lang="cs-CZ" altLang="cs-CZ" dirty="0"/>
              <a:t>Perská říše – král Xerxes</a:t>
            </a:r>
          </a:p>
          <a:p>
            <a:r>
              <a:rPr lang="cs-CZ" altLang="cs-CZ" dirty="0"/>
              <a:t>Řecko – spartský král Leonidas</a:t>
            </a:r>
          </a:p>
          <a:p>
            <a:r>
              <a:rPr lang="cs-CZ" altLang="cs-CZ" dirty="0"/>
              <a:t>Cíl: Xerxes chtěl potrestat Athéňany a Sparťany za předchozí porážku</a:t>
            </a:r>
          </a:p>
          <a:p>
            <a:r>
              <a:rPr lang="cs-CZ" altLang="cs-CZ" dirty="0"/>
              <a:t>Thermopyly – úzká soutěska mezi Malijským zálivem a horami (ideální místo pro obranu)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576" y="2636912"/>
            <a:ext cx="7993063" cy="1470025"/>
          </a:xfrm>
        </p:spPr>
        <p:txBody>
          <a:bodyPr/>
          <a:lstStyle/>
          <a:p>
            <a:r>
              <a:rPr lang="cs-CZ" altLang="cs-CZ" sz="5400" dirty="0"/>
              <a:t>Kde se nacházelo Řecko?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2060848"/>
            <a:ext cx="8229600" cy="5330825"/>
          </a:xfrm>
        </p:spPr>
        <p:txBody>
          <a:bodyPr/>
          <a:lstStyle/>
          <a:p>
            <a:r>
              <a:rPr lang="cs-CZ" altLang="cs-CZ" dirty="0"/>
              <a:t>Sparťané a jejich spojenci 2 dny odolávali útokům Peršanů</a:t>
            </a:r>
          </a:p>
          <a:p>
            <a:r>
              <a:rPr lang="cs-CZ" altLang="cs-CZ" dirty="0"/>
              <a:t>Nakonec bitvu rozhodla zrada </a:t>
            </a:r>
            <a:r>
              <a:rPr lang="cs-CZ" altLang="cs-CZ" dirty="0" err="1"/>
              <a:t>Efialta</a:t>
            </a:r>
            <a:r>
              <a:rPr lang="cs-CZ" altLang="cs-CZ" dirty="0"/>
              <a:t> – ten prozradil Peršanům tajnou stezku nad Thermopylami</a:t>
            </a:r>
          </a:p>
          <a:p>
            <a:r>
              <a:rPr lang="cs-CZ" altLang="cs-CZ" dirty="0"/>
              <a:t>Leonidas poslal větší část své armády pryč</a:t>
            </a:r>
          </a:p>
          <a:p>
            <a:r>
              <a:rPr lang="cs-CZ" altLang="cs-CZ" dirty="0">
                <a:sym typeface="Wingdings" panose="05000000000000000000" pitchFamily="2" charset="2"/>
              </a:rPr>
              <a:t>sám zůstal s 300 Sparťany a hájil soutěsku všichni zemřeli</a:t>
            </a: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96046" y="1412776"/>
            <a:ext cx="7128792" cy="3888408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Když se prý jeden spartský bojovník dozvěděl, že perských lučištníků je tolik, že jejich šípy zakryjí i slunce, odvětil: </a:t>
            </a:r>
            <a:r>
              <a:rPr lang="cs-CZ" altLang="cs-CZ" sz="3200" i="1" dirty="0">
                <a:solidFill>
                  <a:srgbClr val="FF0000"/>
                </a:solidFill>
              </a:rPr>
              <a:t>Výborně. Alespoň budeme bojovat ve stínu.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dirty="0" smtClean="0">
                <a:solidFill>
                  <a:srgbClr val="FF0000"/>
                </a:solidFill>
              </a:rPr>
              <a:t/>
            </a:r>
            <a:br>
              <a:rPr lang="cs-CZ" altLang="cs-CZ" sz="3200" dirty="0" smtClean="0">
                <a:solidFill>
                  <a:srgbClr val="FF0000"/>
                </a:solidFill>
              </a:rPr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Spartské </a:t>
            </a:r>
            <a:r>
              <a:rPr lang="cs-CZ" altLang="cs-CZ" sz="3200" dirty="0"/>
              <a:t>ženy pak svým mužům, kráčejícím se štíty do boje, říkaly: </a:t>
            </a:r>
            <a:r>
              <a:rPr lang="cs-CZ" altLang="cs-CZ" sz="3200" i="1" dirty="0" smtClean="0">
                <a:solidFill>
                  <a:srgbClr val="0070C0"/>
                </a:solidFill>
              </a:rPr>
              <a:t>Za štítem nebo na štítě</a:t>
            </a:r>
            <a:r>
              <a:rPr lang="cs-CZ" altLang="cs-CZ" sz="3200" dirty="0" smtClean="0">
                <a:solidFill>
                  <a:srgbClr val="0070C0"/>
                </a:solidFill>
              </a:rPr>
              <a:t>. </a:t>
            </a:r>
            <a:endParaRPr lang="cs-CZ" altLang="cs-CZ" sz="3200" dirty="0">
              <a:solidFill>
                <a:srgbClr val="0070C0"/>
              </a:solidFill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8224838" y="58975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Bitva u Salamíny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/>
              <a:t>480 př. n. l.</a:t>
            </a:r>
          </a:p>
          <a:p>
            <a:r>
              <a:rPr lang="cs-CZ" altLang="cs-CZ"/>
              <a:t>Námořní bitva</a:t>
            </a:r>
          </a:p>
          <a:p>
            <a:r>
              <a:rPr lang="cs-CZ" altLang="cs-CZ"/>
              <a:t>U ostrova Salamíny – úzký průliv mezi pevninou a ostrovem</a:t>
            </a:r>
          </a:p>
          <a:p>
            <a:r>
              <a:rPr lang="cs-CZ" altLang="cs-CZ"/>
              <a:t>Řeckých lodí bylo mnohonásobně méně, ale byly menší a lépe se pohybovaly</a:t>
            </a:r>
          </a:p>
          <a:p>
            <a:r>
              <a:rPr lang="cs-CZ" altLang="cs-CZ">
                <a:sym typeface="Wingdings" panose="05000000000000000000" pitchFamily="2" charset="2"/>
              </a:rPr>
              <a:t> porážka Peršanů athénskou flotilou (Peršané ztratili asi 200 lodí, Řekové 40)</a:t>
            </a:r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Triéry – řecké válečné lodě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978">
            <a:off x="-154523" y="2743082"/>
            <a:ext cx="5905500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315">
            <a:off x="4078832" y="2500745"/>
            <a:ext cx="4922825" cy="286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512175" y="6329363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15)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Bitva u Platají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479 př. n. l. </a:t>
            </a:r>
          </a:p>
          <a:p>
            <a:r>
              <a:rPr lang="cs-CZ" altLang="cs-CZ" dirty="0"/>
              <a:t>Řekové porazili zbytky perské pozemní armády</a:t>
            </a:r>
          </a:p>
          <a:p>
            <a:r>
              <a:rPr lang="cs-CZ" altLang="cs-CZ" dirty="0"/>
              <a:t>Ve stejném roce byly zničeny zbytky perského loďstva v bitvě u mysu </a:t>
            </a:r>
            <a:r>
              <a:rPr lang="cs-CZ" altLang="cs-CZ" dirty="0" err="1"/>
              <a:t>Mykalé</a:t>
            </a: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Dobrovolný domácí úkol</a:t>
            </a:r>
            <a:endParaRPr lang="cs-CZ" alt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1587901" y="2924944"/>
            <a:ext cx="5976664" cy="2016224"/>
          </a:xfrm>
        </p:spPr>
        <p:txBody>
          <a:bodyPr/>
          <a:lstStyle/>
          <a:p>
            <a:r>
              <a:rPr lang="cs-CZ" altLang="cs-CZ" b="1" dirty="0">
                <a:solidFill>
                  <a:srgbClr val="0070C0"/>
                </a:solidFill>
              </a:rPr>
              <a:t>Zjistěte, kdo byl </a:t>
            </a:r>
            <a:r>
              <a:rPr lang="cs-CZ" altLang="cs-CZ" b="1" dirty="0" smtClean="0">
                <a:solidFill>
                  <a:srgbClr val="0070C0"/>
                </a:solidFill>
              </a:rPr>
              <a:t>HÉRODOTOS?</a:t>
            </a:r>
            <a:endParaRPr lang="cs-CZ" altLang="cs-CZ" b="1" dirty="0">
              <a:solidFill>
                <a:srgbClr val="0070C0"/>
              </a:solidFill>
            </a:endParaRPr>
          </a:p>
          <a:p>
            <a:r>
              <a:rPr lang="cs-CZ" altLang="cs-CZ" b="1" dirty="0">
                <a:solidFill>
                  <a:srgbClr val="0070C0"/>
                </a:solidFill>
              </a:rPr>
              <a:t>Jak souvisí s Řecko-perskými válkami?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JVEV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4263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67713" y="63293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1)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99592" y="2708920"/>
            <a:ext cx="7416800" cy="1470025"/>
          </a:xfrm>
        </p:spPr>
        <p:txBody>
          <a:bodyPr>
            <a:normAutofit fontScale="90000"/>
          </a:bodyPr>
          <a:lstStyle/>
          <a:p>
            <a:r>
              <a:rPr lang="cs-CZ" altLang="cs-CZ" sz="5400" dirty="0"/>
              <a:t>Kde se nacházela Perská říše?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72602" cy="578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583613" y="63293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2)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Řecko-perské války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499 – 449 př. n. l.</a:t>
            </a:r>
          </a:p>
          <a:p>
            <a:r>
              <a:rPr lang="cs-CZ" altLang="cs-CZ"/>
              <a:t>Váleční konflikt mezi Řeckem a Perskou říší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Příčiny války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Perská říše ovládla řecká města v Malé Asii</a:t>
            </a:r>
          </a:p>
          <a:p>
            <a:r>
              <a:rPr lang="cs-CZ" altLang="cs-CZ" dirty="0">
                <a:sym typeface="Wingdings" panose="05000000000000000000" pitchFamily="2" charset="2"/>
              </a:rPr>
              <a:t>tato města se vzbouřila proti perské nadvládě, pomohly jim i Athény</a:t>
            </a:r>
          </a:p>
          <a:p>
            <a:r>
              <a:rPr lang="cs-CZ" altLang="cs-CZ" dirty="0">
                <a:sym typeface="Wingdings" panose="05000000000000000000" pitchFamily="2" charset="2"/>
              </a:rPr>
              <a:t>povstání však nebylo úspěšné</a:t>
            </a:r>
          </a:p>
          <a:p>
            <a:r>
              <a:rPr lang="cs-CZ" altLang="cs-CZ" u="sng" dirty="0">
                <a:sym typeface="Wingdings" panose="05000000000000000000" pitchFamily="2" charset="2"/>
              </a:rPr>
              <a:t> athénská pomoc se stala záminkou pro útok Perské říše na Řecko (potrestání Athén za pomoc vzbouřencům)</a:t>
            </a:r>
            <a:endParaRPr lang="cs-CZ" altLang="cs-CZ" u="sng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Řecká armáda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Hoplit</a:t>
            </a:r>
            <a:r>
              <a:rPr lang="cs-CZ" altLang="cs-CZ" dirty="0" smtClean="0"/>
              <a:t> ?</a:t>
            </a:r>
            <a:endParaRPr lang="cs-CZ" altLang="cs-CZ" dirty="0"/>
          </a:p>
          <a:p>
            <a:r>
              <a:rPr lang="cs-CZ" altLang="cs-CZ" dirty="0"/>
              <a:t>Falanga </a:t>
            </a:r>
            <a:r>
              <a:rPr lang="cs-CZ" altLang="cs-CZ" dirty="0" smtClean="0"/>
              <a:t>?</a:t>
            </a:r>
            <a:endParaRPr lang="cs-CZ" altLang="cs-CZ" dirty="0"/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77" y="3563461"/>
            <a:ext cx="3384599" cy="272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32772"/>
            <a:ext cx="2240714" cy="550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7000875" y="474503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Falanga</a:t>
            </a:r>
          </a:p>
        </p:txBody>
      </p:sp>
      <p:pic>
        <p:nvPicPr>
          <p:cNvPr id="111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26" y="2989092"/>
            <a:ext cx="5714286" cy="2448267"/>
          </a:xfrm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512175" y="61849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5)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1695</TotalTime>
  <Words>566</Words>
  <Application>Microsoft Office PowerPoint</Application>
  <PresentationFormat>Předvádění na obrazovce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Garamond</vt:lpstr>
      <vt:lpstr>Wingdings</vt:lpstr>
      <vt:lpstr>Organika</vt:lpstr>
      <vt:lpstr> Řecko-perské války </vt:lpstr>
      <vt:lpstr>Kde se nacházelo Řecko?</vt:lpstr>
      <vt:lpstr>Prezentace aplikace PowerPoint</vt:lpstr>
      <vt:lpstr>Kde se nacházela Perská říše?</vt:lpstr>
      <vt:lpstr>Prezentace aplikace PowerPoint</vt:lpstr>
      <vt:lpstr>Řecko-perské války</vt:lpstr>
      <vt:lpstr>Příčiny války</vt:lpstr>
      <vt:lpstr>Řecká armáda</vt:lpstr>
      <vt:lpstr>Falanga</vt:lpstr>
      <vt:lpstr>Perská armáda</vt:lpstr>
      <vt:lpstr>Prezentace aplikace PowerPoint</vt:lpstr>
      <vt:lpstr>Průběh Řecko – perských válek</vt:lpstr>
      <vt:lpstr>Bitva u Marathónu</vt:lpstr>
      <vt:lpstr>Prezentace aplikace PowerPoint</vt:lpstr>
      <vt:lpstr>Útok řecké falangy</vt:lpstr>
      <vt:lpstr>Marathónský běh</vt:lpstr>
      <vt:lpstr>Prezentace aplikace PowerPoint</vt:lpstr>
      <vt:lpstr>Prezentace aplikace PowerPoint</vt:lpstr>
      <vt:lpstr>Bitva u Thermopyl</vt:lpstr>
      <vt:lpstr>Prezentace aplikace PowerPoint</vt:lpstr>
      <vt:lpstr>Prezentace aplikace PowerPoint</vt:lpstr>
      <vt:lpstr>Bitva u Salamíny</vt:lpstr>
      <vt:lpstr>Triéry – řecké válečné lodě</vt:lpstr>
      <vt:lpstr>Prezentace aplikace PowerPoint</vt:lpstr>
      <vt:lpstr>Bitva u Platají</vt:lpstr>
      <vt:lpstr>Dobrovolný domácí 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Řecko-perské války</dc:title>
  <dc:creator>Ondřej Nejedlý</dc:creator>
  <cp:lastModifiedBy>Admin</cp:lastModifiedBy>
  <cp:revision>46</cp:revision>
  <dcterms:created xsi:type="dcterms:W3CDTF">2012-01-12T12:19:06Z</dcterms:created>
  <dcterms:modified xsi:type="dcterms:W3CDTF">2021-04-13T08:19:27Z</dcterms:modified>
</cp:coreProperties>
</file>